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9" autoAdjust="0"/>
  </p:normalViewPr>
  <p:slideViewPr>
    <p:cSldViewPr>
      <p:cViewPr varScale="1">
        <p:scale>
          <a:sx n="88" d="100"/>
          <a:sy n="88" d="100"/>
        </p:scale>
        <p:origin x="136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83E16-E7D1-47CD-B6FE-996F7731179B}" type="datetimeFigureOut">
              <a:rPr lang="nl-NL" smtClean="0"/>
              <a:t>6-9-2016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C45394-0B7F-439B-BF3A-1CF03EB7E639}" type="slidenum">
              <a:rPr lang="nl-NL" smtClean="0"/>
              <a:t>‹nr.›</a:t>
            </a:fld>
            <a:endParaRPr lang="nl-NL"/>
          </a:p>
        </p:txBody>
      </p:sp>
    </p:spTree>
    <p:extLst>
      <p:ext uri="{BB962C8B-B14F-4D97-AF65-F5344CB8AC3E}">
        <p14:creationId xmlns:p14="http://schemas.microsoft.com/office/powerpoint/2010/main" val="1350342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6" name="Rechthoek 5"/>
          <p:cNvSpPr/>
          <p:nvPr userDrawn="1"/>
        </p:nvSpPr>
        <p:spPr>
          <a:xfrm>
            <a:off x="0" y="4983"/>
            <a:ext cx="9144000" cy="6087795"/>
          </a:xfrm>
          <a:prstGeom prst="rect">
            <a:avLst/>
          </a:prstGeom>
          <a:gradFill>
            <a:gsLst>
              <a:gs pos="0">
                <a:srgbClr val="002835"/>
              </a:gs>
              <a:gs pos="35000">
                <a:srgbClr val="02465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p:cNvSpPr/>
          <p:nvPr userDrawn="1"/>
        </p:nvSpPr>
        <p:spPr>
          <a:xfrm>
            <a:off x="0" y="6108960"/>
            <a:ext cx="9144000" cy="749040"/>
          </a:xfrm>
          <a:prstGeom prst="rect">
            <a:avLst/>
          </a:prstGeom>
          <a:solidFill>
            <a:srgbClr val="CBDB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userDrawn="1"/>
        </p:nvSpPr>
        <p:spPr>
          <a:xfrm>
            <a:off x="0" y="6093296"/>
            <a:ext cx="9144000" cy="106592"/>
          </a:xfrm>
          <a:prstGeom prst="rect">
            <a:avLst/>
          </a:prstGeom>
          <a:gradFill>
            <a:gsLst>
              <a:gs pos="0">
                <a:schemeClr val="tx1">
                  <a:lumMod val="50000"/>
                  <a:lumOff val="50000"/>
                </a:schemeClr>
              </a:gs>
              <a:gs pos="100000">
                <a:srgbClr val="CBDBD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userDrawn="1"/>
        </p:nvSpPr>
        <p:spPr>
          <a:xfrm>
            <a:off x="191343" y="6187370"/>
            <a:ext cx="7116961" cy="553998"/>
          </a:xfrm>
          <a:prstGeom prst="rect">
            <a:avLst/>
          </a:prstGeom>
          <a:noFill/>
        </p:spPr>
        <p:txBody>
          <a:bodyPr wrap="square" rtlCol="0">
            <a:spAutoFit/>
          </a:bodyPr>
          <a:lstStyle/>
          <a:p>
            <a:r>
              <a:rPr lang="nl-NL" sz="1000" dirty="0" smtClean="0">
                <a:solidFill>
                  <a:srgbClr val="024653"/>
                </a:solidFill>
              </a:rPr>
              <a:t>© </a:t>
            </a:r>
            <a:r>
              <a:rPr lang="nl-NL" sz="1000" dirty="0">
                <a:solidFill>
                  <a:srgbClr val="024653"/>
                </a:solidFill>
              </a:rPr>
              <a:t>Educatieve Uitgeversgroep BV, </a:t>
            </a:r>
            <a:r>
              <a:rPr lang="nl-NL" sz="1000" dirty="0" smtClean="0">
                <a:solidFill>
                  <a:srgbClr val="024653"/>
                </a:solidFill>
              </a:rPr>
              <a:t>'s-Hertogenbosch. Alle </a:t>
            </a:r>
            <a:r>
              <a:rPr lang="nl-NL" sz="1000" dirty="0">
                <a:solidFill>
                  <a:srgbClr val="024653"/>
                </a:solidFill>
              </a:rPr>
              <a:t>rechten voorbehouden. Niets uit deze uitgave mag worden verveelvoudigd, opgeslagen in een geautomatiseerd gegevensbestand, of openbaar gemaakt, in enige vorm of op enige wijze, hetzij elektronisch, mechanisch, door fotokopieën, opnamen, of enige manier, zonder voorafgaande schriftelijke toestemming van de uitgever</a:t>
            </a:r>
            <a:r>
              <a:rPr lang="nl-NL" sz="1000" dirty="0" smtClean="0">
                <a:solidFill>
                  <a:srgbClr val="024653"/>
                </a:solidFill>
              </a:rPr>
              <a:t>.</a:t>
            </a:r>
            <a:endParaRPr lang="nl-NL" sz="1000" dirty="0">
              <a:solidFill>
                <a:srgbClr val="024653"/>
              </a:solidFill>
            </a:endParaRPr>
          </a:p>
        </p:txBody>
      </p:sp>
      <p:sp>
        <p:nvSpPr>
          <p:cNvPr id="14" name="Tijdelijke aanduiding voor inhoud 2"/>
          <p:cNvSpPr>
            <a:spLocks noGrp="1"/>
          </p:cNvSpPr>
          <p:nvPr>
            <p:ph idx="1" hasCustomPrompt="1"/>
          </p:nvPr>
        </p:nvSpPr>
        <p:spPr>
          <a:xfrm>
            <a:off x="878904" y="1351309"/>
            <a:ext cx="7005464" cy="637531"/>
          </a:xfrm>
        </p:spPr>
        <p:txBody>
          <a:bodyPr>
            <a:normAutofit/>
          </a:bodyPr>
          <a:lstStyle>
            <a:lvl1pPr marL="0" indent="0">
              <a:buNone/>
              <a:defRPr sz="3200">
                <a:solidFill>
                  <a:schemeClr val="bg1"/>
                </a:solidFill>
              </a:defRPr>
            </a:lvl1pPr>
            <a:lvl2pPr>
              <a:defRPr>
                <a:solidFill>
                  <a:schemeClr val="bg1"/>
                </a:solidFill>
              </a:defRPr>
            </a:lvl2pPr>
            <a:lvl3pPr>
              <a:defRPr>
                <a:solidFill>
                  <a:schemeClr val="bg1"/>
                </a:solidFill>
              </a:defRPr>
            </a:lvl3pPr>
          </a:lstStyle>
          <a:p>
            <a:pPr lvl="0"/>
            <a:r>
              <a:rPr lang="nl-NL" dirty="0" smtClean="0"/>
              <a:t>&lt;Titel boek&gt;</a:t>
            </a:r>
          </a:p>
        </p:txBody>
      </p:sp>
      <p:sp>
        <p:nvSpPr>
          <p:cNvPr id="15" name="Tijdelijke aanduiding voor inhoud 2"/>
          <p:cNvSpPr>
            <a:spLocks noGrp="1"/>
          </p:cNvSpPr>
          <p:nvPr>
            <p:ph idx="10" hasCustomPrompt="1"/>
          </p:nvPr>
        </p:nvSpPr>
        <p:spPr>
          <a:xfrm>
            <a:off x="878904" y="2060848"/>
            <a:ext cx="7005464" cy="493515"/>
          </a:xfrm>
        </p:spPr>
        <p:txBody>
          <a:bodyPr>
            <a:noAutofit/>
          </a:bodyPr>
          <a:lstStyle>
            <a:lvl1pPr marL="0" indent="0">
              <a:buNone/>
              <a:defRPr sz="3200">
                <a:solidFill>
                  <a:schemeClr val="bg1"/>
                </a:solidFill>
              </a:defRPr>
            </a:lvl1pPr>
            <a:lvl2pPr>
              <a:defRPr>
                <a:solidFill>
                  <a:schemeClr val="bg1"/>
                </a:solidFill>
              </a:defRPr>
            </a:lvl2pPr>
            <a:lvl3pPr>
              <a:defRPr>
                <a:solidFill>
                  <a:schemeClr val="bg1"/>
                </a:solidFill>
              </a:defRPr>
            </a:lvl3pPr>
          </a:lstStyle>
          <a:p>
            <a:pPr lvl="0"/>
            <a:r>
              <a:rPr lang="nl-NL" dirty="0" smtClean="0"/>
              <a:t>&lt;Ondertitel boek&gt;</a:t>
            </a:r>
          </a:p>
        </p:txBody>
      </p:sp>
      <p:sp>
        <p:nvSpPr>
          <p:cNvPr id="16" name="Tijdelijke aanduiding voor inhoud 2"/>
          <p:cNvSpPr>
            <a:spLocks noGrp="1"/>
          </p:cNvSpPr>
          <p:nvPr>
            <p:ph idx="11" hasCustomPrompt="1"/>
          </p:nvPr>
        </p:nvSpPr>
        <p:spPr>
          <a:xfrm>
            <a:off x="878904" y="3367533"/>
            <a:ext cx="7005464" cy="637531"/>
          </a:xfrm>
        </p:spPr>
        <p:txBody>
          <a:bodyPr>
            <a:normAutofit/>
          </a:bodyPr>
          <a:lstStyle>
            <a:lvl1pPr marL="0" indent="0">
              <a:buNone/>
              <a:defRPr sz="2000">
                <a:solidFill>
                  <a:schemeClr val="bg1"/>
                </a:solidFill>
              </a:defRPr>
            </a:lvl1pPr>
            <a:lvl2pPr>
              <a:defRPr>
                <a:solidFill>
                  <a:schemeClr val="bg1"/>
                </a:solidFill>
              </a:defRPr>
            </a:lvl2pPr>
            <a:lvl3pPr>
              <a:defRPr>
                <a:solidFill>
                  <a:schemeClr val="bg1"/>
                </a:solidFill>
              </a:defRPr>
            </a:lvl3pPr>
          </a:lstStyle>
          <a:p>
            <a:pPr lvl="0"/>
            <a:r>
              <a:rPr lang="nl-NL" dirty="0" smtClean="0"/>
              <a:t>&lt;Auteur&gt;</a:t>
            </a:r>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312" y="6225247"/>
            <a:ext cx="1463804" cy="516121"/>
          </a:xfrm>
          <a:prstGeom prst="rect">
            <a:avLst/>
          </a:prstGeom>
        </p:spPr>
      </p:pic>
    </p:spTree>
    <p:extLst>
      <p:ext uri="{BB962C8B-B14F-4D97-AF65-F5344CB8AC3E}">
        <p14:creationId xmlns:p14="http://schemas.microsoft.com/office/powerpoint/2010/main" val="249324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1pPr marL="0" indent="0">
              <a:buNone/>
              <a:defRPr/>
            </a:lvl1pPr>
            <a:lvl3pPr>
              <a:defRPr/>
            </a:lvl3pPr>
          </a:lstStyle>
          <a:p>
            <a:pPr lvl="0"/>
            <a:r>
              <a:rPr lang="nl-NL" smtClean="0"/>
              <a:t>Klik om de modelstijlen te bewerken</a:t>
            </a:r>
          </a:p>
        </p:txBody>
      </p:sp>
    </p:spTree>
    <p:extLst>
      <p:ext uri="{BB962C8B-B14F-4D97-AF65-F5344CB8AC3E}">
        <p14:creationId xmlns:p14="http://schemas.microsoft.com/office/powerpoint/2010/main" val="230270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0" y="1356952"/>
            <a:ext cx="4114800" cy="4525963"/>
          </a:xfrm>
        </p:spPr>
        <p:txBody>
          <a:bodyPr/>
          <a:lstStyle/>
          <a:p>
            <a:pPr lvl="0"/>
            <a:r>
              <a:rPr lang="nl-NL" smtClean="0"/>
              <a:t>Klik om de modelstijlen te bewerken</a:t>
            </a:r>
          </a:p>
        </p:txBody>
      </p:sp>
      <p:sp>
        <p:nvSpPr>
          <p:cNvPr id="7" name="Tijdelijke aanduiding voor inhoud 2"/>
          <p:cNvSpPr>
            <a:spLocks noGrp="1"/>
          </p:cNvSpPr>
          <p:nvPr>
            <p:ph idx="13"/>
          </p:nvPr>
        </p:nvSpPr>
        <p:spPr>
          <a:xfrm>
            <a:off x="4635916" y="1356952"/>
            <a:ext cx="4114800" cy="4525963"/>
          </a:xfrm>
        </p:spPr>
        <p:txBody>
          <a:bodyPr/>
          <a:lstStyle>
            <a:lvl1pPr marL="0" indent="0">
              <a:buNone/>
              <a:defRPr/>
            </a:lvl1pPr>
          </a:lstStyle>
          <a:p>
            <a:pPr lvl="0"/>
            <a:r>
              <a:rPr lang="nl-NL" smtClean="0"/>
              <a:t>Klik om de modelstijlen te bewerken</a:t>
            </a:r>
          </a:p>
        </p:txBody>
      </p:sp>
    </p:spTree>
    <p:extLst>
      <p:ext uri="{BB962C8B-B14F-4D97-AF65-F5344CB8AC3E}">
        <p14:creationId xmlns:p14="http://schemas.microsoft.com/office/powerpoint/2010/main" val="27489087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351309"/>
            <a:ext cx="8229600" cy="4525963"/>
          </a:xfrm>
          <a:prstGeom prst="rect">
            <a:avLst/>
          </a:prstGeom>
        </p:spPr>
        <p:txBody>
          <a:bodyPr vert="horz" lIns="91440" tIns="45720" rIns="91440" bIns="45720" rtlCol="0">
            <a:normAutofit/>
          </a:bodyPr>
          <a:lstStyle/>
          <a:p>
            <a:pPr lvl="0"/>
            <a:r>
              <a:rPr lang="nl-NL" dirty="0" smtClean="0"/>
              <a:t>Klik om de modelstijlen te bewerken</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B6C74-235C-40B1-9720-128F4E67E560}" type="datetimeFigureOut">
              <a:rPr lang="nl-NL" smtClean="0"/>
              <a:t>6-9-2016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DDFF1C-4BA7-458E-B6B7-B59738DCF1D9}" type="slidenum">
              <a:rPr lang="nl-NL" smtClean="0"/>
              <a:t>‹nr.›</a:t>
            </a:fld>
            <a:endParaRPr lang="nl-NL"/>
          </a:p>
        </p:txBody>
      </p:sp>
      <p:sp>
        <p:nvSpPr>
          <p:cNvPr id="7" name="Tijdelijke aanduiding voor datum 3"/>
          <p:cNvSpPr txBox="1">
            <a:spLocks/>
          </p:cNvSpPr>
          <p:nvPr/>
        </p:nvSpPr>
        <p:spPr>
          <a:xfrm>
            <a:off x="457200" y="6356350"/>
            <a:ext cx="2133600" cy="365125"/>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79B6C74-235C-40B1-9720-128F4E67E560}" type="datetimeFigureOut">
              <a:rPr lang="nl-NL" smtClean="0"/>
              <a:pPr/>
              <a:t>6-9-2016</a:t>
            </a:fld>
            <a:endParaRPr lang="nl-NL"/>
          </a:p>
        </p:txBody>
      </p:sp>
      <p:sp>
        <p:nvSpPr>
          <p:cNvPr id="8" name="Tijdelijke aanduiding voor dianummer 5"/>
          <p:cNvSpPr txBox="1">
            <a:spLocks/>
          </p:cNvSpPr>
          <p:nvPr/>
        </p:nvSpPr>
        <p:spPr>
          <a:xfrm>
            <a:off x="6553200" y="6356350"/>
            <a:ext cx="2133600" cy="365125"/>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DDFF1C-4BA7-458E-B6B7-B59738DCF1D9}" type="slidenum">
              <a:rPr lang="nl-NL" smtClean="0"/>
              <a:pPr/>
              <a:t>‹nr.›</a:t>
            </a:fld>
            <a:endParaRPr lang="nl-NL"/>
          </a:p>
        </p:txBody>
      </p:sp>
      <p:sp>
        <p:nvSpPr>
          <p:cNvPr id="9" name="Rechthoek 8"/>
          <p:cNvSpPr/>
          <p:nvPr/>
        </p:nvSpPr>
        <p:spPr>
          <a:xfrm>
            <a:off x="0" y="0"/>
            <a:ext cx="9144000" cy="914400"/>
          </a:xfrm>
          <a:prstGeom prst="rect">
            <a:avLst/>
          </a:prstGeom>
          <a:gradFill>
            <a:gsLst>
              <a:gs pos="0">
                <a:srgbClr val="002835"/>
              </a:gs>
              <a:gs pos="35000">
                <a:srgbClr val="02465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0" y="914400"/>
            <a:ext cx="9144000" cy="106592"/>
          </a:xfrm>
          <a:prstGeom prst="rect">
            <a:avLst/>
          </a:prstGeom>
          <a:gradFill>
            <a:gsLst>
              <a:gs pos="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0" y="6108960"/>
            <a:ext cx="9144000" cy="749040"/>
          </a:xfrm>
          <a:prstGeom prst="rect">
            <a:avLst/>
          </a:prstGeom>
          <a:solidFill>
            <a:srgbClr val="CBDB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p:cNvSpPr>
            <a:spLocks noGrp="1"/>
          </p:cNvSpPr>
          <p:nvPr>
            <p:ph type="title"/>
          </p:nvPr>
        </p:nvSpPr>
        <p:spPr>
          <a:xfrm>
            <a:off x="457200" y="-99392"/>
            <a:ext cx="8229600" cy="1143000"/>
          </a:xfrm>
          <a:prstGeom prst="rect">
            <a:avLst/>
          </a:prstGeom>
        </p:spPr>
        <p:txBody>
          <a:bodyPr vert="horz" lIns="91440" tIns="45720" rIns="91440" bIns="45720" rtlCol="0" anchor="ctr">
            <a:normAutofit/>
          </a:bodyPr>
          <a:lstStyle/>
          <a:p>
            <a:r>
              <a:rPr lang="nl-NL" dirty="0" smtClean="0"/>
              <a:t>Onderwerp</a:t>
            </a:r>
            <a:endParaRPr lang="nl-NL" dirty="0"/>
          </a:p>
        </p:txBody>
      </p:sp>
      <p:pic>
        <p:nvPicPr>
          <p:cNvPr id="16" name="Afbeelding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80312" y="6225247"/>
            <a:ext cx="1463804" cy="516121"/>
          </a:xfrm>
          <a:prstGeom prst="rect">
            <a:avLst/>
          </a:prstGeom>
        </p:spPr>
      </p:pic>
    </p:spTree>
    <p:extLst>
      <p:ext uri="{BB962C8B-B14F-4D97-AF65-F5344CB8AC3E}">
        <p14:creationId xmlns:p14="http://schemas.microsoft.com/office/powerpoint/2010/main" val="3186924727"/>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70" r:id="rId3"/>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bg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400" kern="1200">
          <a:solidFill>
            <a:srgbClr val="024653"/>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rgbClr val="024653"/>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rgbClr val="024653"/>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nl/url?sa=i&amp;rct=j&amp;q=&amp;esrc=s&amp;source=images&amp;cd=&amp;cad=rja&amp;uact=8&amp;ved=0CAcQjRxqFQoTCLzQ3eH0icYCFUlXFAodZz4AWA&amp;url=http://www.selo.nl/food-processing/gekookte-sauzen-installaties/&amp;ei=v696Vfz0LMmuUef8gMAF&amp;psig=AFQjCNFJlESh15SCzjdN-OsLtitAYqbkDA&amp;ust=143419011462246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jdelijke aanduiding voor inhoud 1"/>
          <p:cNvSpPr>
            <a:spLocks noGrp="1"/>
          </p:cNvSpPr>
          <p:nvPr>
            <p:ph idx="1"/>
          </p:nvPr>
        </p:nvSpPr>
        <p:spPr>
          <a:xfrm>
            <a:off x="879475" y="1350963"/>
            <a:ext cx="7005638" cy="638175"/>
          </a:xfrm>
        </p:spPr>
        <p:txBody>
          <a:bodyPr/>
          <a:lstStyle/>
          <a:p>
            <a:pPr eaLnBrk="1" hangingPunct="1"/>
            <a:r>
              <a:rPr lang="nl-NL" dirty="0" smtClean="0"/>
              <a:t>FDV 3</a:t>
            </a:r>
          </a:p>
        </p:txBody>
      </p:sp>
      <p:sp>
        <p:nvSpPr>
          <p:cNvPr id="3075" name="Tijdelijke aanduiding voor inhoud 2"/>
          <p:cNvSpPr>
            <a:spLocks noGrp="1"/>
          </p:cNvSpPr>
          <p:nvPr>
            <p:ph idx="10"/>
          </p:nvPr>
        </p:nvSpPr>
        <p:spPr>
          <a:xfrm>
            <a:off x="879475" y="2060575"/>
            <a:ext cx="7292975" cy="493713"/>
          </a:xfrm>
        </p:spPr>
        <p:txBody>
          <a:bodyPr/>
          <a:lstStyle/>
          <a:p>
            <a:pPr eaLnBrk="1" hangingPunct="1"/>
            <a:r>
              <a:rPr lang="nl-NL" dirty="0" smtClean="0"/>
              <a:t>Gastheer/gastvrouw in </a:t>
            </a:r>
            <a:r>
              <a:rPr lang="nl-NL" smtClean="0"/>
              <a:t>de catering</a:t>
            </a:r>
            <a:endParaRPr lang="nl-NL" dirty="0" smtClean="0"/>
          </a:p>
          <a:p>
            <a:pPr eaLnBrk="1" hangingPunct="1"/>
            <a:r>
              <a:rPr lang="nl-NL" dirty="0" smtClean="0"/>
              <a:t>Hoofdstuk 6: Eet- en drinkmomenten</a:t>
            </a:r>
          </a:p>
        </p:txBody>
      </p:sp>
      <p:sp>
        <p:nvSpPr>
          <p:cNvPr id="3076" name="Tijdelijke aanduiding voor inhoud 3"/>
          <p:cNvSpPr>
            <a:spLocks noGrp="1"/>
          </p:cNvSpPr>
          <p:nvPr>
            <p:ph idx="11"/>
          </p:nvPr>
        </p:nvSpPr>
        <p:spPr>
          <a:xfrm>
            <a:off x="899592" y="3501008"/>
            <a:ext cx="7005638" cy="638175"/>
          </a:xfrm>
        </p:spPr>
        <p:txBody>
          <a:bodyPr/>
          <a:lstStyle/>
          <a:p>
            <a:pPr eaLnBrk="1" hangingPunct="1"/>
            <a:r>
              <a:rPr lang="nl-NL" dirty="0" smtClean="0"/>
              <a:t>M. Vos</a:t>
            </a:r>
          </a:p>
          <a:p>
            <a:pPr eaLnBrk="1" hangingPunct="1"/>
            <a:endParaRPr lang="nl-NL" dirty="0" smtClean="0"/>
          </a:p>
        </p:txBody>
      </p:sp>
    </p:spTree>
    <p:extLst>
      <p:ext uri="{BB962C8B-B14F-4D97-AF65-F5344CB8AC3E}">
        <p14:creationId xmlns:p14="http://schemas.microsoft.com/office/powerpoint/2010/main" val="1023705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normAutofit lnSpcReduction="10000"/>
          </a:bodyPr>
          <a:lstStyle/>
          <a:p>
            <a:pPr eaLnBrk="1" hangingPunct="1">
              <a:lnSpc>
                <a:spcPct val="110000"/>
              </a:lnSpc>
              <a:buFont typeface="Arial" charset="0"/>
              <a:buNone/>
            </a:pPr>
            <a:r>
              <a:rPr lang="nl-NL" b="1" dirty="0" smtClean="0"/>
              <a:t>6.1. Inleiding</a:t>
            </a:r>
          </a:p>
          <a:p>
            <a:pPr eaLnBrk="1" hangingPunct="1">
              <a:buFont typeface="Arial" charset="0"/>
              <a:buNone/>
            </a:pPr>
            <a:endParaRPr lang="nl-NL" sz="1800" b="1" dirty="0" smtClean="0"/>
          </a:p>
          <a:p>
            <a:pPr marL="285750" indent="-285750" eaLnBrk="1" hangingPunct="1">
              <a:buFont typeface="Arial" panose="020B0604020202020204" pitchFamily="34" charset="0"/>
              <a:buChar char="•"/>
            </a:pPr>
            <a:r>
              <a:rPr lang="nl-NL" sz="1800" dirty="0" smtClean="0"/>
              <a:t>Assortimentsgroepen / </a:t>
            </a:r>
            <a:r>
              <a:rPr lang="nl-NL" sz="1800" dirty="0" err="1" smtClean="0"/>
              <a:t>verstrekkingseenheden</a:t>
            </a:r>
            <a:endParaRPr lang="nl-NL" sz="1800" dirty="0" smtClean="0"/>
          </a:p>
          <a:p>
            <a:pPr marL="285750" indent="-285750" eaLnBrk="1" hangingPunct="1">
              <a:buFont typeface="Arial" panose="020B0604020202020204" pitchFamily="34" charset="0"/>
              <a:buChar char="•"/>
            </a:pPr>
            <a:r>
              <a:rPr lang="nl-NL" sz="1800" dirty="0" smtClean="0"/>
              <a:t>Ontbijt</a:t>
            </a:r>
          </a:p>
          <a:p>
            <a:pPr marL="285750" indent="-285750" eaLnBrk="1" hangingPunct="1">
              <a:buFont typeface="Arial" panose="020B0604020202020204" pitchFamily="34" charset="0"/>
              <a:buChar char="•"/>
            </a:pPr>
            <a:r>
              <a:rPr lang="nl-NL" sz="1800" dirty="0" smtClean="0"/>
              <a:t>Warme maaltijd</a:t>
            </a:r>
          </a:p>
          <a:p>
            <a:pPr marL="285750" indent="-285750" eaLnBrk="1" hangingPunct="1">
              <a:buFont typeface="Arial" panose="020B0604020202020204" pitchFamily="34" charset="0"/>
              <a:buChar char="•"/>
            </a:pPr>
            <a:r>
              <a:rPr lang="nl-NL" sz="1800" dirty="0" smtClean="0"/>
              <a:t>Tweede broodmaaltijd</a:t>
            </a:r>
          </a:p>
          <a:p>
            <a:pPr marL="285750" indent="-285750" eaLnBrk="1" hangingPunct="1">
              <a:buFont typeface="Arial" panose="020B0604020202020204" pitchFamily="34" charset="0"/>
              <a:buChar char="•"/>
            </a:pPr>
            <a:r>
              <a:rPr lang="nl-NL" sz="1800" dirty="0" smtClean="0"/>
              <a:t>Tussentijdse verstrekkingen</a:t>
            </a:r>
          </a:p>
          <a:p>
            <a:pPr eaLnBrk="1" hangingPunct="1"/>
            <a:endParaRPr lang="nl-NL" dirty="0" smtClean="0"/>
          </a:p>
          <a:p>
            <a:pPr eaLnBrk="1" hangingPunct="1"/>
            <a:endParaRPr lang="nl-NL" dirty="0" smtClean="0"/>
          </a:p>
          <a:p>
            <a:pPr eaLnBrk="1" hangingPunct="1"/>
            <a:endParaRPr lang="nl-NL" dirty="0" smtClean="0"/>
          </a:p>
          <a:p>
            <a:pPr eaLnBrk="1" hangingPunct="1"/>
            <a:endParaRPr lang="nl-NL" dirty="0" smtClean="0"/>
          </a:p>
          <a:p>
            <a:pPr eaLnBrk="1" hangingPunct="1">
              <a:buNone/>
            </a:pPr>
            <a:r>
              <a:rPr lang="nl-NL" i="1" dirty="0" smtClean="0"/>
              <a:t>                            </a:t>
            </a:r>
            <a:endParaRPr lang="nl-NL" dirty="0" smtClean="0"/>
          </a:p>
        </p:txBody>
      </p:sp>
      <p:pic>
        <p:nvPicPr>
          <p:cNvPr id="8194" name="Picture 2" descr="http://wertemerhoeve.nl/wp-content/uploads/2014/12/JODU_003427_2013.11.05_morgenstond_griendsveen-1000x1078.jpg"/>
          <p:cNvPicPr>
            <a:picLocks noChangeAspect="1" noChangeArrowheads="1"/>
          </p:cNvPicPr>
          <p:nvPr/>
        </p:nvPicPr>
        <p:blipFill>
          <a:blip r:embed="rId2" cstate="print"/>
          <a:srcRect/>
          <a:stretch>
            <a:fillRect/>
          </a:stretch>
        </p:blipFill>
        <p:spPr bwMode="auto">
          <a:xfrm>
            <a:off x="5796136" y="1340768"/>
            <a:ext cx="2804797" cy="3024336"/>
          </a:xfrm>
          <a:prstGeom prst="rect">
            <a:avLst/>
          </a:prstGeom>
          <a:noFill/>
        </p:spPr>
      </p:pic>
    </p:spTree>
    <p:extLst>
      <p:ext uri="{BB962C8B-B14F-4D97-AF65-F5344CB8AC3E}">
        <p14:creationId xmlns:p14="http://schemas.microsoft.com/office/powerpoint/2010/main" val="187769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normAutofit fontScale="92500" lnSpcReduction="10000"/>
          </a:bodyPr>
          <a:lstStyle/>
          <a:p>
            <a:pPr eaLnBrk="1" hangingPunct="1">
              <a:lnSpc>
                <a:spcPct val="110000"/>
              </a:lnSpc>
              <a:buFont typeface="Arial" charset="0"/>
              <a:buNone/>
            </a:pPr>
            <a:r>
              <a:rPr lang="nl-NL" sz="2600" b="1" dirty="0" smtClean="0"/>
              <a:t>6.2. Assortimentsgroepen</a:t>
            </a:r>
          </a:p>
          <a:p>
            <a:pPr eaLnBrk="1" hangingPunct="1">
              <a:buFont typeface="Arial" charset="0"/>
              <a:buNone/>
            </a:pPr>
            <a:endParaRPr lang="nl-NL" sz="1900" b="1" dirty="0" smtClean="0"/>
          </a:p>
          <a:p>
            <a:pPr eaLnBrk="1" hangingPunct="1"/>
            <a:r>
              <a:rPr lang="nl-NL" sz="1900" b="1" dirty="0" smtClean="0"/>
              <a:t>Assortimentsgroepen = </a:t>
            </a:r>
            <a:r>
              <a:rPr lang="nl-NL" sz="1900" dirty="0" smtClean="0"/>
              <a:t>voedingsmiddelen en gerechten die een bepaalde </a:t>
            </a:r>
            <a:r>
              <a:rPr lang="nl-NL" sz="1900" b="1" dirty="0" smtClean="0"/>
              <a:t>functie</a:t>
            </a:r>
            <a:r>
              <a:rPr lang="nl-NL" sz="1900" dirty="0" smtClean="0"/>
              <a:t> vervullen in een maaltijd. </a:t>
            </a:r>
            <a:br>
              <a:rPr lang="nl-NL" sz="1900" dirty="0" smtClean="0"/>
            </a:br>
            <a:endParaRPr lang="nl-NL" sz="1900" dirty="0" smtClean="0"/>
          </a:p>
          <a:p>
            <a:pPr eaLnBrk="1" hangingPunct="1"/>
            <a:r>
              <a:rPr lang="nl-NL" sz="1900" b="1" dirty="0" smtClean="0"/>
              <a:t>Voorbeelden assortimentsgroepen:</a:t>
            </a:r>
          </a:p>
          <a:p>
            <a:pPr marL="355600" indent="-355600" eaLnBrk="1" hangingPunct="1">
              <a:buNone/>
            </a:pPr>
            <a:r>
              <a:rPr lang="nl-NL" sz="1900" dirty="0" smtClean="0"/>
              <a:t>1.	boter, margarine, halvarine</a:t>
            </a:r>
          </a:p>
          <a:p>
            <a:pPr marL="355600" indent="-355600" eaLnBrk="1" hangingPunct="1">
              <a:buNone/>
            </a:pPr>
            <a:r>
              <a:rPr lang="nl-NL" sz="1900" dirty="0" smtClean="0"/>
              <a:t>2.	zoet beleg, kaassoorten, vleeswaren</a:t>
            </a:r>
          </a:p>
          <a:p>
            <a:pPr marL="355600" indent="-355600" eaLnBrk="1" hangingPunct="1">
              <a:buNone/>
            </a:pPr>
            <a:r>
              <a:rPr lang="nl-NL" sz="1900" dirty="0" smtClean="0"/>
              <a:t>3.	papsoorten</a:t>
            </a:r>
          </a:p>
          <a:p>
            <a:pPr marL="355600" indent="-355600" eaLnBrk="1" hangingPunct="1">
              <a:buNone/>
            </a:pPr>
            <a:r>
              <a:rPr lang="nl-NL" sz="1900" dirty="0" smtClean="0"/>
              <a:t>4.	sauzen, jus</a:t>
            </a:r>
          </a:p>
          <a:p>
            <a:pPr marL="355600" indent="-355600" eaLnBrk="1" hangingPunct="1">
              <a:buNone/>
            </a:pPr>
            <a:r>
              <a:rPr lang="nl-NL" sz="1900" dirty="0" smtClean="0"/>
              <a:t>5.	aardappelgerechten </a:t>
            </a:r>
            <a:br>
              <a:rPr lang="nl-NL" sz="1900" dirty="0" smtClean="0"/>
            </a:br>
            <a:endParaRPr lang="nl-NL" sz="1900" dirty="0" smtClean="0"/>
          </a:p>
          <a:p>
            <a:pPr eaLnBrk="1" hangingPunct="1"/>
            <a:r>
              <a:rPr lang="nl-NL" sz="1900" dirty="0" smtClean="0"/>
              <a:t>Soms komt een voedingsmiddel in verschillende assortimentsgroepen voor:</a:t>
            </a:r>
          </a:p>
          <a:p>
            <a:pPr marL="342900" indent="-342900" eaLnBrk="1" hangingPunct="1">
              <a:buFont typeface="Arial" panose="020B0604020202020204" pitchFamily="34" charset="0"/>
              <a:buChar char="•"/>
            </a:pPr>
            <a:r>
              <a:rPr lang="nl-NL" sz="1900" dirty="0" smtClean="0"/>
              <a:t>Bijvoorbeeld: yoghurt,  brood, boter.</a:t>
            </a:r>
          </a:p>
        </p:txBody>
      </p:sp>
      <p:pic>
        <p:nvPicPr>
          <p:cNvPr id="7170" name="Picture 2" descr="http://www.selo.nl/wp-content/uploads/foodprocessing_sauce_selo_sl7.jpg">
            <a:hlinkClick r:id="rId2"/>
          </p:cNvPr>
          <p:cNvPicPr>
            <a:picLocks noChangeAspect="1" noChangeArrowheads="1"/>
          </p:cNvPicPr>
          <p:nvPr/>
        </p:nvPicPr>
        <p:blipFill rotWithShape="1">
          <a:blip r:embed="rId3" cstate="print"/>
          <a:srcRect t="3181" b="4567"/>
          <a:stretch/>
        </p:blipFill>
        <p:spPr bwMode="auto">
          <a:xfrm>
            <a:off x="5580112" y="2559633"/>
            <a:ext cx="2069029" cy="2088232"/>
          </a:xfrm>
          <a:prstGeom prst="rect">
            <a:avLst/>
          </a:prstGeom>
          <a:noFill/>
        </p:spPr>
      </p:pic>
    </p:spTree>
    <p:extLst>
      <p:ext uri="{BB962C8B-B14F-4D97-AF65-F5344CB8AC3E}">
        <p14:creationId xmlns:p14="http://schemas.microsoft.com/office/powerpoint/2010/main" val="3812069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lstStyle/>
          <a:p>
            <a:pPr eaLnBrk="1" hangingPunct="1">
              <a:buFont typeface="Arial" charset="0"/>
              <a:buNone/>
            </a:pPr>
            <a:r>
              <a:rPr lang="nl-NL" b="1" dirty="0" smtClean="0"/>
              <a:t>6.2. </a:t>
            </a:r>
            <a:r>
              <a:rPr lang="nl-NL" b="1" dirty="0" err="1" smtClean="0"/>
              <a:t>Verstrekkingseenheden</a:t>
            </a:r>
            <a:endParaRPr lang="nl-NL" b="1" dirty="0" smtClean="0"/>
          </a:p>
          <a:p>
            <a:pPr eaLnBrk="1" hangingPunct="1">
              <a:buFont typeface="Arial" charset="0"/>
              <a:buNone/>
            </a:pPr>
            <a:endParaRPr lang="nl-NL" sz="1800" b="1" dirty="0" smtClean="0"/>
          </a:p>
          <a:p>
            <a:pPr eaLnBrk="1" hangingPunct="1"/>
            <a:r>
              <a:rPr lang="nl-NL" sz="1800" b="1" dirty="0" err="1" smtClean="0"/>
              <a:t>Verstrekkingseenheid</a:t>
            </a:r>
            <a:r>
              <a:rPr lang="nl-NL" sz="1800" b="1" dirty="0"/>
              <a:t> </a:t>
            </a:r>
            <a:r>
              <a:rPr lang="nl-NL" sz="1800" b="1" dirty="0" smtClean="0"/>
              <a:t>= </a:t>
            </a:r>
            <a:r>
              <a:rPr lang="nl-NL" sz="1800" dirty="0" smtClean="0"/>
              <a:t>kleinste eenheid waarin een gerecht of voedingsmiddel door de consument gebruikt wordt. </a:t>
            </a:r>
          </a:p>
          <a:p>
            <a:pPr eaLnBrk="1" hangingPunct="1">
              <a:buNone/>
            </a:pPr>
            <a:endParaRPr lang="nl-NL" sz="1800" dirty="0" smtClean="0"/>
          </a:p>
          <a:p>
            <a:pPr eaLnBrk="1" hangingPunct="1"/>
            <a:r>
              <a:rPr lang="nl-NL" sz="1800" b="1" dirty="0" smtClean="0"/>
              <a:t>Voorbeelden</a:t>
            </a:r>
          </a:p>
          <a:p>
            <a:pPr eaLnBrk="1" hangingPunct="1"/>
            <a:endParaRPr lang="nl-NL" sz="1800" dirty="0" smtClean="0"/>
          </a:p>
          <a:p>
            <a:pPr eaLnBrk="1" hangingPunct="1"/>
            <a:endParaRPr lang="nl-NL" sz="1800" dirty="0" smtClean="0"/>
          </a:p>
          <a:p>
            <a:pPr eaLnBrk="1" hangingPunct="1"/>
            <a:endParaRPr lang="nl-NL" sz="1800" dirty="0" smtClean="0"/>
          </a:p>
          <a:p>
            <a:pPr eaLnBrk="1" hangingPunct="1">
              <a:buNone/>
            </a:pPr>
            <a:r>
              <a:rPr lang="nl-NL" sz="1800" i="1" dirty="0" smtClean="0"/>
              <a:t>                            </a:t>
            </a:r>
            <a:endParaRPr lang="nl-NL" sz="1800" dirty="0" smtClean="0"/>
          </a:p>
        </p:txBody>
      </p:sp>
      <p:pic>
        <p:nvPicPr>
          <p:cNvPr id="3074" name="Picture 2" descr="http://3.bp.blogspot.com/-YwCKrd-ajxc/UMPQ11Fpg5I/AAAAAAAAFHs/Kc0JI3O7LnE/s1600/kippensoep_soepkom_soep_soup_bowl_chicken.jpg"/>
          <p:cNvPicPr>
            <a:picLocks noChangeAspect="1" noChangeArrowheads="1"/>
          </p:cNvPicPr>
          <p:nvPr/>
        </p:nvPicPr>
        <p:blipFill>
          <a:blip r:embed="rId2" cstate="print"/>
          <a:srcRect/>
          <a:stretch>
            <a:fillRect/>
          </a:stretch>
        </p:blipFill>
        <p:spPr bwMode="auto">
          <a:xfrm>
            <a:off x="6849830" y="3429000"/>
            <a:ext cx="1836970" cy="1224136"/>
          </a:xfrm>
          <a:prstGeom prst="rect">
            <a:avLst/>
          </a:prstGeom>
          <a:noFill/>
        </p:spPr>
      </p:pic>
      <p:graphicFrame>
        <p:nvGraphicFramePr>
          <p:cNvPr id="5" name="Tabel 4"/>
          <p:cNvGraphicFramePr>
            <a:graphicFrameLocks noGrp="1"/>
          </p:cNvGraphicFramePr>
          <p:nvPr>
            <p:extLst>
              <p:ext uri="{D42A27DB-BD31-4B8C-83A1-F6EECF244321}">
                <p14:modId xmlns:p14="http://schemas.microsoft.com/office/powerpoint/2010/main" val="2730999217"/>
              </p:ext>
            </p:extLst>
          </p:nvPr>
        </p:nvGraphicFramePr>
        <p:xfrm>
          <a:off x="457200" y="3429000"/>
          <a:ext cx="6096000" cy="1854200"/>
        </p:xfrm>
        <a:graphic>
          <a:graphicData uri="http://schemas.openxmlformats.org/drawingml/2006/table">
            <a:tbl>
              <a:tblPr firstRow="1" bandRow="1">
                <a:tableStyleId>{5C22544A-7EE6-4342-B048-85BDC9FD1C3A}</a:tableStyleId>
              </a:tblPr>
              <a:tblGrid>
                <a:gridCol w="1524000"/>
                <a:gridCol w="1524000"/>
                <a:gridCol w="1632520"/>
                <a:gridCol w="1415480"/>
              </a:tblGrid>
              <a:tr h="370840">
                <a:tc>
                  <a:txBody>
                    <a:bodyPr/>
                    <a:lstStyle/>
                    <a:p>
                      <a:r>
                        <a:rPr lang="nl-NL" dirty="0" smtClean="0"/>
                        <a:t>Groep</a:t>
                      </a:r>
                      <a:endParaRPr lang="nl-NL" dirty="0"/>
                    </a:p>
                  </a:txBody>
                  <a:tcPr/>
                </a:tc>
                <a:tc>
                  <a:txBody>
                    <a:bodyPr/>
                    <a:lstStyle/>
                    <a:p>
                      <a:r>
                        <a:rPr lang="nl-NL" dirty="0" smtClean="0"/>
                        <a:t>Product</a:t>
                      </a:r>
                      <a:endParaRPr lang="nl-NL" dirty="0"/>
                    </a:p>
                  </a:txBody>
                  <a:tcPr/>
                </a:tc>
                <a:tc>
                  <a:txBody>
                    <a:bodyPr/>
                    <a:lstStyle/>
                    <a:p>
                      <a:r>
                        <a:rPr lang="nl-NL" dirty="0" smtClean="0"/>
                        <a:t>Eenheid</a:t>
                      </a:r>
                      <a:endParaRPr lang="nl-NL" dirty="0"/>
                    </a:p>
                  </a:txBody>
                  <a:tcPr/>
                </a:tc>
                <a:tc>
                  <a:txBody>
                    <a:bodyPr/>
                    <a:lstStyle/>
                    <a:p>
                      <a:r>
                        <a:rPr lang="nl-NL" dirty="0" smtClean="0"/>
                        <a:t>Hoeveelheid</a:t>
                      </a:r>
                      <a:endParaRPr lang="nl-NL" dirty="0"/>
                    </a:p>
                  </a:txBody>
                  <a:tcPr/>
                </a:tc>
              </a:tr>
              <a:tr h="370840">
                <a:tc>
                  <a:txBody>
                    <a:bodyPr/>
                    <a:lstStyle/>
                    <a:p>
                      <a:r>
                        <a:rPr lang="nl-NL" dirty="0" smtClean="0"/>
                        <a:t>Soep</a:t>
                      </a:r>
                      <a:endParaRPr lang="nl-NL" dirty="0"/>
                    </a:p>
                  </a:txBody>
                  <a:tcPr/>
                </a:tc>
                <a:tc>
                  <a:txBody>
                    <a:bodyPr/>
                    <a:lstStyle/>
                    <a:p>
                      <a:r>
                        <a:rPr lang="nl-NL" dirty="0" smtClean="0"/>
                        <a:t>soep</a:t>
                      </a:r>
                      <a:endParaRPr lang="nl-NL" dirty="0"/>
                    </a:p>
                  </a:txBody>
                  <a:tcPr/>
                </a:tc>
                <a:tc>
                  <a:txBody>
                    <a:bodyPr/>
                    <a:lstStyle/>
                    <a:p>
                      <a:r>
                        <a:rPr lang="nl-NL" dirty="0" smtClean="0"/>
                        <a:t>bord</a:t>
                      </a:r>
                      <a:endParaRPr lang="nl-NL" dirty="0"/>
                    </a:p>
                  </a:txBody>
                  <a:tcPr/>
                </a:tc>
                <a:tc>
                  <a:txBody>
                    <a:bodyPr/>
                    <a:lstStyle/>
                    <a:p>
                      <a:r>
                        <a:rPr lang="nl-NL" dirty="0" smtClean="0"/>
                        <a:t>250 ml</a:t>
                      </a:r>
                      <a:endParaRPr lang="nl-NL" dirty="0"/>
                    </a:p>
                  </a:txBody>
                  <a:tcPr/>
                </a:tc>
              </a:tr>
              <a:tr h="370840">
                <a:tc>
                  <a:txBody>
                    <a:bodyPr/>
                    <a:lstStyle/>
                    <a:p>
                      <a:endParaRPr lang="nl-NL"/>
                    </a:p>
                  </a:txBody>
                  <a:tcPr/>
                </a:tc>
                <a:tc>
                  <a:txBody>
                    <a:bodyPr/>
                    <a:lstStyle/>
                    <a:p>
                      <a:r>
                        <a:rPr lang="nl-NL" dirty="0" smtClean="0"/>
                        <a:t>soep </a:t>
                      </a:r>
                      <a:endParaRPr lang="nl-NL" dirty="0"/>
                    </a:p>
                  </a:txBody>
                  <a:tcPr/>
                </a:tc>
                <a:tc>
                  <a:txBody>
                    <a:bodyPr/>
                    <a:lstStyle/>
                    <a:p>
                      <a:r>
                        <a:rPr lang="nl-NL" dirty="0" smtClean="0"/>
                        <a:t>kom</a:t>
                      </a:r>
                      <a:endParaRPr lang="nl-NL" dirty="0"/>
                    </a:p>
                  </a:txBody>
                  <a:tcPr/>
                </a:tc>
                <a:tc>
                  <a:txBody>
                    <a:bodyPr/>
                    <a:lstStyle/>
                    <a:p>
                      <a:r>
                        <a:rPr lang="nl-NL" dirty="0" smtClean="0"/>
                        <a:t>200 ml</a:t>
                      </a:r>
                      <a:endParaRPr lang="nl-NL" dirty="0"/>
                    </a:p>
                  </a:txBody>
                  <a:tcPr/>
                </a:tc>
              </a:tr>
              <a:tr h="370840">
                <a:tc>
                  <a:txBody>
                    <a:bodyPr/>
                    <a:lstStyle/>
                    <a:p>
                      <a:r>
                        <a:rPr lang="nl-NL" dirty="0" smtClean="0"/>
                        <a:t>Aardappelen</a:t>
                      </a:r>
                      <a:endParaRPr lang="nl-NL" dirty="0"/>
                    </a:p>
                  </a:txBody>
                  <a:tcPr/>
                </a:tc>
                <a:tc>
                  <a:txBody>
                    <a:bodyPr/>
                    <a:lstStyle/>
                    <a:p>
                      <a:r>
                        <a:rPr lang="nl-NL" dirty="0" smtClean="0"/>
                        <a:t>aardappelen</a:t>
                      </a:r>
                      <a:endParaRPr lang="nl-NL" dirty="0"/>
                    </a:p>
                  </a:txBody>
                  <a:tcPr/>
                </a:tc>
                <a:tc>
                  <a:txBody>
                    <a:bodyPr/>
                    <a:lstStyle/>
                    <a:p>
                      <a:r>
                        <a:rPr lang="nl-NL" dirty="0" smtClean="0"/>
                        <a:t>stuks</a:t>
                      </a:r>
                      <a:endParaRPr lang="nl-NL" dirty="0"/>
                    </a:p>
                  </a:txBody>
                  <a:tcPr/>
                </a:tc>
                <a:tc>
                  <a:txBody>
                    <a:bodyPr/>
                    <a:lstStyle/>
                    <a:p>
                      <a:r>
                        <a:rPr lang="nl-NL" dirty="0" smtClean="0"/>
                        <a:t>50 gram</a:t>
                      </a:r>
                      <a:endParaRPr lang="nl-NL" dirty="0"/>
                    </a:p>
                  </a:txBody>
                  <a:tcPr/>
                </a:tc>
              </a:tr>
              <a:tr h="370840">
                <a:tc>
                  <a:txBody>
                    <a:bodyPr/>
                    <a:lstStyle/>
                    <a:p>
                      <a:endParaRPr lang="nl-NL"/>
                    </a:p>
                  </a:txBody>
                  <a:tcPr/>
                </a:tc>
                <a:tc>
                  <a:txBody>
                    <a:bodyPr/>
                    <a:lstStyle/>
                    <a:p>
                      <a:r>
                        <a:rPr lang="nl-NL" dirty="0" smtClean="0"/>
                        <a:t>puree</a:t>
                      </a:r>
                      <a:endParaRPr lang="nl-NL" dirty="0"/>
                    </a:p>
                  </a:txBody>
                  <a:tcPr/>
                </a:tc>
                <a:tc>
                  <a:txBody>
                    <a:bodyPr/>
                    <a:lstStyle/>
                    <a:p>
                      <a:r>
                        <a:rPr lang="nl-NL" dirty="0" smtClean="0"/>
                        <a:t>aardappellepel</a:t>
                      </a:r>
                      <a:endParaRPr lang="nl-NL" dirty="0"/>
                    </a:p>
                  </a:txBody>
                  <a:tcPr/>
                </a:tc>
                <a:tc>
                  <a:txBody>
                    <a:bodyPr/>
                    <a:lstStyle/>
                    <a:p>
                      <a:r>
                        <a:rPr lang="nl-NL" dirty="0" smtClean="0"/>
                        <a:t>50 gram</a:t>
                      </a:r>
                      <a:endParaRPr lang="nl-NL" dirty="0"/>
                    </a:p>
                  </a:txBody>
                  <a:tcPr/>
                </a:tc>
              </a:tr>
            </a:tbl>
          </a:graphicData>
        </a:graphic>
      </p:graphicFrame>
    </p:spTree>
    <p:extLst>
      <p:ext uri="{BB962C8B-B14F-4D97-AF65-F5344CB8AC3E}">
        <p14:creationId xmlns:p14="http://schemas.microsoft.com/office/powerpoint/2010/main" val="995855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6.3. Ontbijt</a:t>
            </a:r>
          </a:p>
          <a:p>
            <a:pPr eaLnBrk="1" hangingPunct="1">
              <a:buFont typeface="Arial" charset="0"/>
              <a:buNone/>
            </a:pPr>
            <a:endParaRPr lang="nl-NL" sz="1800" b="1" dirty="0" smtClean="0"/>
          </a:p>
          <a:p>
            <a:pPr eaLnBrk="1" hangingPunct="1"/>
            <a:r>
              <a:rPr lang="nl-NL" sz="1800" b="1" dirty="0" smtClean="0"/>
              <a:t>Assortimentsgroepen ontbijt</a:t>
            </a:r>
            <a:r>
              <a:rPr lang="nl-NL" sz="1800" dirty="0" smtClean="0"/>
              <a:t>: </a:t>
            </a:r>
          </a:p>
          <a:p>
            <a:pPr marL="285750" indent="-285750" eaLnBrk="1" hangingPunct="1">
              <a:buFont typeface="Arial" panose="020B0604020202020204" pitchFamily="34" charset="0"/>
              <a:buChar char="•"/>
            </a:pPr>
            <a:r>
              <a:rPr lang="nl-NL" sz="1800" dirty="0" smtClean="0"/>
              <a:t>brood</a:t>
            </a:r>
          </a:p>
          <a:p>
            <a:pPr marL="285750" indent="-285750" eaLnBrk="1" hangingPunct="1">
              <a:buFont typeface="Arial" panose="020B0604020202020204" pitchFamily="34" charset="0"/>
              <a:buChar char="•"/>
            </a:pPr>
            <a:r>
              <a:rPr lang="nl-NL" sz="1800" dirty="0" smtClean="0"/>
              <a:t>broodvervangers</a:t>
            </a:r>
          </a:p>
          <a:p>
            <a:pPr marL="285750" indent="-285750" eaLnBrk="1" hangingPunct="1">
              <a:buFont typeface="Arial" panose="020B0604020202020204" pitchFamily="34" charset="0"/>
              <a:buChar char="•"/>
            </a:pPr>
            <a:r>
              <a:rPr lang="nl-NL" sz="1800" dirty="0" smtClean="0"/>
              <a:t>boter, margarine, halvarine</a:t>
            </a:r>
          </a:p>
          <a:p>
            <a:pPr marL="285750" indent="-285750" eaLnBrk="1" hangingPunct="1">
              <a:buFont typeface="Arial" panose="020B0604020202020204" pitchFamily="34" charset="0"/>
              <a:buChar char="•"/>
            </a:pPr>
            <a:r>
              <a:rPr lang="nl-NL" sz="1800" dirty="0" smtClean="0"/>
              <a:t>zoet beleg, kaassoorten, vleeswaren</a:t>
            </a:r>
          </a:p>
          <a:p>
            <a:pPr marL="285750" indent="-285750" eaLnBrk="1" hangingPunct="1">
              <a:buFont typeface="Arial" panose="020B0604020202020204" pitchFamily="34" charset="0"/>
              <a:buChar char="•"/>
            </a:pPr>
            <a:r>
              <a:rPr lang="nl-NL" sz="1800" dirty="0" smtClean="0"/>
              <a:t>dranken</a:t>
            </a:r>
          </a:p>
          <a:p>
            <a:pPr marL="285750" indent="-285750" eaLnBrk="1" hangingPunct="1">
              <a:buFont typeface="Arial" panose="020B0604020202020204" pitchFamily="34" charset="0"/>
              <a:buChar char="•"/>
            </a:pPr>
            <a:r>
              <a:rPr lang="nl-NL" sz="1800" dirty="0" smtClean="0"/>
              <a:t>papsoorten, yoghurt en zuivelproducten</a:t>
            </a:r>
          </a:p>
          <a:p>
            <a:pPr eaLnBrk="1" hangingPunct="1"/>
            <a:endParaRPr lang="nl-NL" sz="1800" dirty="0" smtClean="0"/>
          </a:p>
        </p:txBody>
      </p:sp>
      <p:pic>
        <p:nvPicPr>
          <p:cNvPr id="6146" name="Picture 2" descr="http://www.food-hospitality.nl/Uploads/2011/10/Ontbijtbuffet-Den-Herdgang.jpg"/>
          <p:cNvPicPr>
            <a:picLocks noChangeAspect="1" noChangeArrowheads="1"/>
          </p:cNvPicPr>
          <p:nvPr/>
        </p:nvPicPr>
        <p:blipFill>
          <a:blip r:embed="rId2" cstate="print"/>
          <a:srcRect/>
          <a:stretch>
            <a:fillRect/>
          </a:stretch>
        </p:blipFill>
        <p:spPr bwMode="auto">
          <a:xfrm>
            <a:off x="5148064" y="2204864"/>
            <a:ext cx="3428157" cy="2284470"/>
          </a:xfrm>
          <a:prstGeom prst="rect">
            <a:avLst/>
          </a:prstGeom>
          <a:noFill/>
        </p:spPr>
      </p:pic>
    </p:spTree>
    <p:extLst>
      <p:ext uri="{BB962C8B-B14F-4D97-AF65-F5344CB8AC3E}">
        <p14:creationId xmlns:p14="http://schemas.microsoft.com/office/powerpoint/2010/main" val="1931222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6.4. Warme maaltijden</a:t>
            </a:r>
          </a:p>
          <a:p>
            <a:pPr eaLnBrk="1" hangingPunct="1">
              <a:buFont typeface="Arial" charset="0"/>
              <a:buNone/>
            </a:pPr>
            <a:endParaRPr lang="nl-NL" sz="1800" b="1" dirty="0" smtClean="0"/>
          </a:p>
          <a:p>
            <a:pPr eaLnBrk="1" hangingPunct="1"/>
            <a:r>
              <a:rPr lang="nl-NL" sz="1800" b="1" dirty="0" smtClean="0"/>
              <a:t>Assortimentsgroepen warme maaltijd: </a:t>
            </a:r>
            <a:endParaRPr lang="nl-NL" sz="1800" dirty="0" smtClean="0"/>
          </a:p>
          <a:p>
            <a:pPr marL="342900" indent="-342900" eaLnBrk="1" hangingPunct="1">
              <a:buFont typeface="Arial" panose="020B0604020202020204" pitchFamily="34" charset="0"/>
              <a:buChar char="•"/>
            </a:pPr>
            <a:r>
              <a:rPr lang="nl-NL" sz="1800" dirty="0" smtClean="0"/>
              <a:t>voorgerechten</a:t>
            </a:r>
          </a:p>
          <a:p>
            <a:pPr marL="342900" indent="-342900" eaLnBrk="1" hangingPunct="1">
              <a:buFont typeface="Arial" panose="020B0604020202020204" pitchFamily="34" charset="0"/>
              <a:buChar char="•"/>
            </a:pPr>
            <a:r>
              <a:rPr lang="nl-NL" sz="1800" dirty="0" smtClean="0"/>
              <a:t>vlees- en visgerechten</a:t>
            </a:r>
          </a:p>
          <a:p>
            <a:pPr marL="342900" indent="-342900" eaLnBrk="1" hangingPunct="1">
              <a:buFont typeface="Arial" panose="020B0604020202020204" pitchFamily="34" charset="0"/>
              <a:buChar char="•"/>
            </a:pPr>
            <a:r>
              <a:rPr lang="nl-NL" sz="1800" dirty="0" smtClean="0"/>
              <a:t>vegetarische gerechten</a:t>
            </a:r>
          </a:p>
          <a:p>
            <a:pPr marL="342900" indent="-342900" eaLnBrk="1" hangingPunct="1">
              <a:buFont typeface="Arial" panose="020B0604020202020204" pitchFamily="34" charset="0"/>
              <a:buChar char="•"/>
            </a:pPr>
            <a:r>
              <a:rPr lang="nl-NL" sz="1800" dirty="0" smtClean="0"/>
              <a:t>jus, saus, dressing / sauzen</a:t>
            </a:r>
          </a:p>
          <a:p>
            <a:pPr marL="342900" indent="-342900" eaLnBrk="1" hangingPunct="1">
              <a:buFont typeface="Arial" panose="020B0604020202020204" pitchFamily="34" charset="0"/>
              <a:buChar char="•"/>
            </a:pPr>
            <a:r>
              <a:rPr lang="nl-NL" sz="1800" dirty="0" smtClean="0"/>
              <a:t>gekookte en/of rauwe groenten, compote</a:t>
            </a:r>
          </a:p>
          <a:p>
            <a:pPr marL="342900" indent="-342900" eaLnBrk="1" hangingPunct="1">
              <a:buFont typeface="Arial" panose="020B0604020202020204" pitchFamily="34" charset="0"/>
              <a:buChar char="•"/>
            </a:pPr>
            <a:r>
              <a:rPr lang="nl-NL" sz="1800" dirty="0" smtClean="0"/>
              <a:t>aardappelgerechten, rijst, pasta’s, peulvruchten</a:t>
            </a:r>
          </a:p>
          <a:p>
            <a:pPr marL="342900" indent="-342900" eaLnBrk="1" hangingPunct="1">
              <a:buFont typeface="Arial" panose="020B0604020202020204" pitchFamily="34" charset="0"/>
              <a:buChar char="•"/>
            </a:pPr>
            <a:r>
              <a:rPr lang="nl-NL" sz="1800" dirty="0" smtClean="0"/>
              <a:t>samengestelde gerechten</a:t>
            </a:r>
          </a:p>
          <a:p>
            <a:pPr marL="342900" indent="-342900" eaLnBrk="1" hangingPunct="1">
              <a:buFont typeface="Arial" panose="020B0604020202020204" pitchFamily="34" charset="0"/>
              <a:buChar char="•"/>
            </a:pPr>
            <a:r>
              <a:rPr lang="nl-NL" sz="1800" dirty="0" smtClean="0"/>
              <a:t>nagerechten</a:t>
            </a:r>
          </a:p>
          <a:p>
            <a:pPr marL="342900" indent="-342900" eaLnBrk="1" hangingPunct="1">
              <a:buFont typeface="Arial" panose="020B0604020202020204" pitchFamily="34" charset="0"/>
              <a:buChar char="•"/>
            </a:pPr>
            <a:r>
              <a:rPr lang="nl-NL" sz="1800" dirty="0" smtClean="0"/>
              <a:t>diversen </a:t>
            </a:r>
          </a:p>
          <a:p>
            <a:pPr eaLnBrk="1" hangingPunct="1"/>
            <a:endParaRPr lang="nl-NL" sz="1800" dirty="0" smtClean="0"/>
          </a:p>
        </p:txBody>
      </p:sp>
      <p:pic>
        <p:nvPicPr>
          <p:cNvPr id="2050" name="Picture 2" descr="http://www.food-hospitality.nl/Uploads/2013/3/Afbeelding-019.jpg"/>
          <p:cNvPicPr>
            <a:picLocks noChangeAspect="1" noChangeArrowheads="1"/>
          </p:cNvPicPr>
          <p:nvPr/>
        </p:nvPicPr>
        <p:blipFill>
          <a:blip r:embed="rId2" cstate="print"/>
          <a:srcRect/>
          <a:stretch>
            <a:fillRect/>
          </a:stretch>
        </p:blipFill>
        <p:spPr bwMode="auto">
          <a:xfrm>
            <a:off x="5579451" y="1556792"/>
            <a:ext cx="3096344" cy="2322985"/>
          </a:xfrm>
          <a:prstGeom prst="rect">
            <a:avLst/>
          </a:prstGeom>
          <a:noFill/>
        </p:spPr>
      </p:pic>
    </p:spTree>
    <p:extLst>
      <p:ext uri="{BB962C8B-B14F-4D97-AF65-F5344CB8AC3E}">
        <p14:creationId xmlns:p14="http://schemas.microsoft.com/office/powerpoint/2010/main" val="113799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6.5. Tweede broodmaaltijd</a:t>
            </a:r>
          </a:p>
          <a:p>
            <a:pPr eaLnBrk="1" hangingPunct="1">
              <a:buFont typeface="Arial" charset="0"/>
              <a:buNone/>
            </a:pPr>
            <a:endParaRPr lang="nl-NL" sz="1800" b="1" dirty="0" smtClean="0"/>
          </a:p>
          <a:p>
            <a:pPr eaLnBrk="1" hangingPunct="1"/>
            <a:r>
              <a:rPr lang="nl-NL" sz="1800" b="1" dirty="0" smtClean="0"/>
              <a:t>Assortimentsgroepen tweede broodmaaltijd zijn dezelfde </a:t>
            </a:r>
          </a:p>
          <a:p>
            <a:pPr eaLnBrk="1" hangingPunct="1"/>
            <a:r>
              <a:rPr lang="nl-NL" sz="1800" b="1" dirty="0" smtClean="0"/>
              <a:t>als bij ontbijt.</a:t>
            </a:r>
            <a:br>
              <a:rPr lang="nl-NL" sz="1800" b="1" dirty="0" smtClean="0"/>
            </a:br>
            <a:endParaRPr lang="nl-NL" sz="1800" b="1" dirty="0" smtClean="0"/>
          </a:p>
          <a:p>
            <a:pPr eaLnBrk="1" hangingPunct="1"/>
            <a:r>
              <a:rPr lang="nl-NL" sz="1800" b="1" dirty="0" smtClean="0"/>
              <a:t>Extra:</a:t>
            </a:r>
          </a:p>
          <a:p>
            <a:pPr marL="285750" indent="-285750" eaLnBrk="1" hangingPunct="1">
              <a:buFont typeface="Arial" panose="020B0604020202020204" pitchFamily="34" charset="0"/>
              <a:buChar char="•"/>
            </a:pPr>
            <a:r>
              <a:rPr lang="nl-NL" sz="1800" dirty="0" smtClean="0"/>
              <a:t>luxe broodjes</a:t>
            </a:r>
          </a:p>
          <a:p>
            <a:pPr marL="285750" indent="-285750" eaLnBrk="1" hangingPunct="1">
              <a:buFont typeface="Arial" panose="020B0604020202020204" pitchFamily="34" charset="0"/>
              <a:buChar char="•"/>
            </a:pPr>
            <a:r>
              <a:rPr lang="nl-NL" sz="1800" dirty="0" smtClean="0"/>
              <a:t>soep</a:t>
            </a:r>
          </a:p>
          <a:p>
            <a:pPr marL="285750" indent="-285750" eaLnBrk="1" hangingPunct="1">
              <a:buFont typeface="Arial" panose="020B0604020202020204" pitchFamily="34" charset="0"/>
              <a:buChar char="•"/>
            </a:pPr>
            <a:r>
              <a:rPr lang="nl-NL" sz="1800" dirty="0" smtClean="0"/>
              <a:t>snack</a:t>
            </a:r>
          </a:p>
          <a:p>
            <a:pPr marL="285750" indent="-285750" eaLnBrk="1" hangingPunct="1">
              <a:buFont typeface="Arial" panose="020B0604020202020204" pitchFamily="34" charset="0"/>
              <a:buChar char="•"/>
            </a:pPr>
            <a:r>
              <a:rPr lang="nl-NL" sz="1800" dirty="0" smtClean="0"/>
              <a:t>tussentijdse verstrekkingen</a:t>
            </a:r>
          </a:p>
          <a:p>
            <a:pPr eaLnBrk="1" hangingPunct="1"/>
            <a:endParaRPr lang="nl-NL" dirty="0" smtClean="0"/>
          </a:p>
        </p:txBody>
      </p:sp>
      <p:pic>
        <p:nvPicPr>
          <p:cNvPr id="5124" name="Picture 4" descr="http://www.lifetasteslikefood.com/wp-content/uploads/2011/06/img_3046.jpg"/>
          <p:cNvPicPr>
            <a:picLocks noChangeAspect="1" noChangeArrowheads="1"/>
          </p:cNvPicPr>
          <p:nvPr/>
        </p:nvPicPr>
        <p:blipFill>
          <a:blip r:embed="rId2" cstate="print"/>
          <a:srcRect/>
          <a:stretch>
            <a:fillRect/>
          </a:stretch>
        </p:blipFill>
        <p:spPr bwMode="auto">
          <a:xfrm>
            <a:off x="5868144" y="1412776"/>
            <a:ext cx="2736304" cy="2736304"/>
          </a:xfrm>
          <a:prstGeom prst="rect">
            <a:avLst/>
          </a:prstGeom>
          <a:noFill/>
        </p:spPr>
      </p:pic>
    </p:spTree>
    <p:extLst>
      <p:ext uri="{BB962C8B-B14F-4D97-AF65-F5344CB8AC3E}">
        <p14:creationId xmlns:p14="http://schemas.microsoft.com/office/powerpoint/2010/main" val="1586571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6: Eet- en drinkmomenten in een instelling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6.6. Tussentijdse verstrekkingen</a:t>
            </a:r>
          </a:p>
          <a:p>
            <a:pPr eaLnBrk="1" hangingPunct="1">
              <a:buFont typeface="Arial" charset="0"/>
              <a:buNone/>
            </a:pPr>
            <a:endParaRPr lang="nl-NL" sz="1800" b="1" dirty="0" smtClean="0"/>
          </a:p>
          <a:p>
            <a:pPr eaLnBrk="1" hangingPunct="1"/>
            <a:r>
              <a:rPr lang="nl-NL" sz="1800" b="1" dirty="0" smtClean="0"/>
              <a:t>Voedingsmiddelen en dranken buiten de drie hoofdmaaltijden om:</a:t>
            </a:r>
          </a:p>
          <a:p>
            <a:pPr marL="285750" indent="-285750" eaLnBrk="1" hangingPunct="1">
              <a:buFont typeface="Arial" panose="020B0604020202020204" pitchFamily="34" charset="0"/>
              <a:buChar char="•"/>
            </a:pPr>
            <a:r>
              <a:rPr lang="nl-NL" sz="1800" dirty="0" smtClean="0"/>
              <a:t>koffie, thee (+ evt. een koekje)</a:t>
            </a:r>
          </a:p>
          <a:p>
            <a:pPr marL="285750" indent="-285750" eaLnBrk="1" hangingPunct="1">
              <a:buFont typeface="Arial" panose="020B0604020202020204" pitchFamily="34" charset="0"/>
              <a:buChar char="•"/>
            </a:pPr>
            <a:r>
              <a:rPr lang="nl-NL" sz="1800" dirty="0" smtClean="0"/>
              <a:t>vruchtensappen</a:t>
            </a:r>
          </a:p>
          <a:p>
            <a:pPr marL="285750" indent="-285750" eaLnBrk="1" hangingPunct="1">
              <a:buFont typeface="Arial" panose="020B0604020202020204" pitchFamily="34" charset="0"/>
              <a:buChar char="•"/>
            </a:pPr>
            <a:r>
              <a:rPr lang="nl-NL" sz="1800" dirty="0" smtClean="0"/>
              <a:t>melkdranken (melk, chocolademelk, karnemelk)</a:t>
            </a:r>
          </a:p>
          <a:p>
            <a:pPr marL="285750" indent="-285750" eaLnBrk="1" hangingPunct="1">
              <a:buFont typeface="Arial" panose="020B0604020202020204" pitchFamily="34" charset="0"/>
              <a:buChar char="•"/>
            </a:pPr>
            <a:r>
              <a:rPr lang="nl-NL" sz="1800" dirty="0" smtClean="0"/>
              <a:t>vla, vruchtenyoghurt, kwark </a:t>
            </a:r>
          </a:p>
          <a:p>
            <a:pPr marL="285750" indent="-285750" eaLnBrk="1" hangingPunct="1">
              <a:buFont typeface="Arial" panose="020B0604020202020204" pitchFamily="34" charset="0"/>
              <a:buChar char="•"/>
            </a:pPr>
            <a:r>
              <a:rPr lang="nl-NL" sz="1800" dirty="0" smtClean="0"/>
              <a:t>bouillon</a:t>
            </a:r>
          </a:p>
          <a:p>
            <a:pPr marL="285750" indent="-285750" eaLnBrk="1" hangingPunct="1">
              <a:buFont typeface="Arial" panose="020B0604020202020204" pitchFamily="34" charset="0"/>
              <a:buChar char="•"/>
            </a:pPr>
            <a:r>
              <a:rPr lang="nl-NL" sz="1800" dirty="0" smtClean="0"/>
              <a:t>mineraalwater, frisdrank</a:t>
            </a:r>
          </a:p>
          <a:p>
            <a:pPr marL="285750" indent="-285750" eaLnBrk="1" hangingPunct="1">
              <a:buFont typeface="Arial" panose="020B0604020202020204" pitchFamily="34" charset="0"/>
              <a:buChar char="•"/>
            </a:pPr>
            <a:r>
              <a:rPr lang="nl-NL" sz="1800" dirty="0" smtClean="0"/>
              <a:t>fruit</a:t>
            </a:r>
          </a:p>
          <a:p>
            <a:pPr marL="285750" indent="-285750" eaLnBrk="1" hangingPunct="1">
              <a:buFont typeface="Arial" panose="020B0604020202020204" pitchFamily="34" charset="0"/>
              <a:buChar char="•"/>
            </a:pPr>
            <a:r>
              <a:rPr lang="nl-NL" sz="1800" dirty="0" smtClean="0"/>
              <a:t>hartige versnapering (slaatje, pinda’s, kaasblokjes)</a:t>
            </a:r>
          </a:p>
          <a:p>
            <a:pPr marL="285750" indent="-285750" eaLnBrk="1" hangingPunct="1">
              <a:buFont typeface="Arial" panose="020B0604020202020204" pitchFamily="34" charset="0"/>
              <a:buChar char="•"/>
            </a:pPr>
            <a:r>
              <a:rPr lang="nl-NL" sz="1800" dirty="0" smtClean="0"/>
              <a:t>gevulde koek, </a:t>
            </a:r>
            <a:r>
              <a:rPr lang="nl-NL" sz="1800" dirty="0" err="1" smtClean="0"/>
              <a:t>Snickers</a:t>
            </a:r>
            <a:r>
              <a:rPr lang="nl-NL" sz="1800" dirty="0" smtClean="0"/>
              <a:t>, </a:t>
            </a:r>
            <a:r>
              <a:rPr lang="nl-NL" sz="1800" dirty="0" err="1" smtClean="0"/>
              <a:t>Balisto</a:t>
            </a:r>
            <a:r>
              <a:rPr lang="nl-NL" sz="1800" dirty="0" smtClean="0"/>
              <a:t> etc. </a:t>
            </a:r>
          </a:p>
          <a:p>
            <a:pPr eaLnBrk="1" hangingPunct="1"/>
            <a:r>
              <a:rPr lang="nl-NL" sz="1800" b="1" dirty="0" smtClean="0"/>
              <a:t>Meestal standaard, soms op voorschrift van diëtist(e).</a:t>
            </a:r>
          </a:p>
        </p:txBody>
      </p:sp>
      <p:pic>
        <p:nvPicPr>
          <p:cNvPr id="1026" name="Picture 2" descr="http://img.rtvoost.nl/T3/230291.jpg"/>
          <p:cNvPicPr>
            <a:picLocks noChangeAspect="1" noChangeArrowheads="1"/>
          </p:cNvPicPr>
          <p:nvPr/>
        </p:nvPicPr>
        <p:blipFill>
          <a:blip r:embed="rId2" cstate="print"/>
          <a:srcRect/>
          <a:stretch>
            <a:fillRect/>
          </a:stretch>
        </p:blipFill>
        <p:spPr bwMode="auto">
          <a:xfrm>
            <a:off x="6176491" y="2780928"/>
            <a:ext cx="2510309" cy="1411497"/>
          </a:xfrm>
          <a:prstGeom prst="rect">
            <a:avLst/>
          </a:prstGeom>
          <a:noFill/>
        </p:spPr>
      </p:pic>
    </p:spTree>
    <p:extLst>
      <p:ext uri="{BB962C8B-B14F-4D97-AF65-F5344CB8AC3E}">
        <p14:creationId xmlns:p14="http://schemas.microsoft.com/office/powerpoint/2010/main" val="3438081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sjabloon nieuwe layout 2013">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sjabloon_2015" id="{04A7B19B-A474-407E-BCEA-611E27601597}" vid="{7233866E-EC8A-48D2-B0BB-454667497CC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DD37FE96B511499B46C1C581E676D2" ma:contentTypeVersion="6" ma:contentTypeDescription="Een nieuw document maken." ma:contentTypeScope="" ma:versionID="64c3a21cf425ac2aac26dc6be5734816">
  <xsd:schema xmlns:xsd="http://www.w3.org/2001/XMLSchema" xmlns:xs="http://www.w3.org/2001/XMLSchema" xmlns:p="http://schemas.microsoft.com/office/2006/metadata/properties" xmlns:ns2="4aedb150-598f-493a-bb5e-2c5384c58b31" xmlns:ns3="92779265-7ad7-4d9d-8f09-f524c4e01a4c" targetNamespace="http://schemas.microsoft.com/office/2006/metadata/properties" ma:root="true" ma:fieldsID="de84304d9a46e703f0874b08e975e09e" ns2:_="" ns3:_="">
    <xsd:import namespace="4aedb150-598f-493a-bb5e-2c5384c58b31"/>
    <xsd:import namespace="92779265-7ad7-4d9d-8f09-f524c4e01a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edb150-598f-493a-bb5e-2c5384c58b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779265-7ad7-4d9d-8f09-f524c4e01a4c"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362423-561B-4266-A6FE-E564268E30B2}"/>
</file>

<file path=customXml/itemProps2.xml><?xml version="1.0" encoding="utf-8"?>
<ds:datastoreItem xmlns:ds="http://schemas.openxmlformats.org/officeDocument/2006/customXml" ds:itemID="{38C5D7D3-CCB5-4C4C-BF6A-2A90F03E933E}"/>
</file>

<file path=customXml/itemProps3.xml><?xml version="1.0" encoding="utf-8"?>
<ds:datastoreItem xmlns:ds="http://schemas.openxmlformats.org/officeDocument/2006/customXml" ds:itemID="{BE6F07CB-F27E-4878-A1F6-68F8EF6DD9FE}"/>
</file>

<file path=docProps/app.xml><?xml version="1.0" encoding="utf-8"?>
<Properties xmlns="http://schemas.openxmlformats.org/officeDocument/2006/extended-properties" xmlns:vt="http://schemas.openxmlformats.org/officeDocument/2006/docPropsVTypes">
  <Template>PPT_sjabloon_2015</Template>
  <TotalTime>174</TotalTime>
  <Words>231</Words>
  <Application>Microsoft Office PowerPoint</Application>
  <PresentationFormat>Diavoorstelling (4:3)</PresentationFormat>
  <Paragraphs>104</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Presentatie sjabloon nieuwe layout 2013</vt:lpstr>
      <vt:lpstr>PowerPoint-presentatie</vt:lpstr>
      <vt:lpstr> Hoofdstuk 6: Eet- en drinkmomenten in een instelling </vt:lpstr>
      <vt:lpstr> Hoofdstuk 6: Eet- en drinkmomenten in een instelling </vt:lpstr>
      <vt:lpstr> Hoofdstuk 6: Eet- en drinkmomenten in een instelling </vt:lpstr>
      <vt:lpstr> Hoofdstuk 6: Eet- en drinkmomenten in een instelling </vt:lpstr>
      <vt:lpstr> Hoofdstuk 6: Eet- en drinkmomenten in een instelling </vt:lpstr>
      <vt:lpstr> Hoofdstuk 6: Eet- en drinkmomenten in een instelling </vt:lpstr>
      <vt:lpstr> Hoofdstuk 6: Eet- en drinkmomenten in een instelling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Lisa van den Putte</dc:creator>
  <cp:lastModifiedBy>Janke van Mosseveld</cp:lastModifiedBy>
  <cp:revision>13</cp:revision>
  <dcterms:created xsi:type="dcterms:W3CDTF">2016-06-14T09:29:13Z</dcterms:created>
  <dcterms:modified xsi:type="dcterms:W3CDTF">2016-09-06T20:32:22Z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0x01010069DD37FE96B511499B46C1C581E676D2</vt:lpwstr>
  </property>
</Properties>
</file>